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y="6858000" cx="9144000"/>
  <p:notesSz cx="6858000" cy="9144000"/>
  <p:embeddedFontLst>
    <p:embeddedFont>
      <p:font typeface="Merriweather Sans"/>
      <p:regular r:id="rId28"/>
      <p:bold r:id="rId29"/>
      <p:italic r:id="rId30"/>
      <p:boldItalic r:id="rId31"/>
    </p:embeddedFont>
    <p:embeddedFont>
      <p:font typeface="Candara"/>
      <p:regular r:id="rId32"/>
      <p:bold r:id="rId33"/>
      <p:italic r:id="rId34"/>
      <p:boldItalic r:id="rId35"/>
    </p:embeddedFont>
    <p:embeddedFont>
      <p:font typeface="Open Sans"/>
      <p:regular r:id="rId36"/>
      <p:bold r:id="rId37"/>
      <p:italic r:id="rId38"/>
      <p:boldItalic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40" roundtripDataSignature="AMtx7mjgRlNrux0XV1aihsqWrIbhfYcS8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customschemas.google.com/relationships/presentationmetadata" Target="meta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MerriweatherSans-regular.fntdata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erriweatherSans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MerriweatherSans-boldItalic.fntdata"/><Relationship Id="rId30" Type="http://schemas.openxmlformats.org/officeDocument/2006/relationships/font" Target="fonts/MerriweatherSans-italic.fntdata"/><Relationship Id="rId11" Type="http://schemas.openxmlformats.org/officeDocument/2006/relationships/slide" Target="slides/slide6.xml"/><Relationship Id="rId33" Type="http://schemas.openxmlformats.org/officeDocument/2006/relationships/font" Target="fonts/Candara-bold.fntdata"/><Relationship Id="rId10" Type="http://schemas.openxmlformats.org/officeDocument/2006/relationships/slide" Target="slides/slide5.xml"/><Relationship Id="rId32" Type="http://schemas.openxmlformats.org/officeDocument/2006/relationships/font" Target="fonts/Candara-regular.fntdata"/><Relationship Id="rId13" Type="http://schemas.openxmlformats.org/officeDocument/2006/relationships/slide" Target="slides/slide8.xml"/><Relationship Id="rId35" Type="http://schemas.openxmlformats.org/officeDocument/2006/relationships/font" Target="fonts/Candara-boldItalic.fntdata"/><Relationship Id="rId12" Type="http://schemas.openxmlformats.org/officeDocument/2006/relationships/slide" Target="slides/slide7.xml"/><Relationship Id="rId34" Type="http://schemas.openxmlformats.org/officeDocument/2006/relationships/font" Target="fonts/Candara-italic.fntdata"/><Relationship Id="rId15" Type="http://schemas.openxmlformats.org/officeDocument/2006/relationships/slide" Target="slides/slide10.xml"/><Relationship Id="rId37" Type="http://schemas.openxmlformats.org/officeDocument/2006/relationships/font" Target="fonts/OpenSans-bold.fntdata"/><Relationship Id="rId14" Type="http://schemas.openxmlformats.org/officeDocument/2006/relationships/slide" Target="slides/slide9.xml"/><Relationship Id="rId36" Type="http://schemas.openxmlformats.org/officeDocument/2006/relationships/font" Target="fonts/OpenSans-regular.fntdata"/><Relationship Id="rId17" Type="http://schemas.openxmlformats.org/officeDocument/2006/relationships/slide" Target="slides/slide12.xml"/><Relationship Id="rId39" Type="http://schemas.openxmlformats.org/officeDocument/2006/relationships/font" Target="fonts/OpenSans-boldItalic.fntdata"/><Relationship Id="rId16" Type="http://schemas.openxmlformats.org/officeDocument/2006/relationships/slide" Target="slides/slide11.xml"/><Relationship Id="rId38" Type="http://schemas.openxmlformats.org/officeDocument/2006/relationships/font" Target="fonts/OpenSans-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s-CL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cloudera.com/products/product-components/cloudera-manager.html" TargetMode="Externa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1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1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11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12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13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14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15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16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17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18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19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2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2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21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4" name="Google Shape;294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u="sng">
                <a:solidFill>
                  <a:schemeClr val="hlink"/>
                </a:solidFill>
                <a:hlinkClick r:id="rId2"/>
              </a:rPr>
              <a:t>https://www.cloudera.com/products/product-components/cloudera-manager.html</a:t>
            </a:r>
            <a:endParaRPr/>
          </a:p>
        </p:txBody>
      </p:sp>
      <p:sp>
        <p:nvSpPr>
          <p:cNvPr id="295" name="Google Shape;295;p2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22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3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4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5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6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7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8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9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jpg"/><Relationship Id="rId3" Type="http://schemas.openxmlformats.org/officeDocument/2006/relationships/image" Target="../media/image5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6.jp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5.jp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jp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5.jp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7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5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3.jp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5.jp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5.jp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5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jp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9.jp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5.jp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6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5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5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jp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jp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5.jp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Encabezado de sección">
  <p:cSld name="Encabezado de sección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ortada.jpg" id="16" name="Google Shape;16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600575" y="0"/>
            <a:ext cx="4543425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.jpg" id="17" name="Google Shape;17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55129" y="2294863"/>
            <a:ext cx="4720458" cy="10571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En blanco">
  <p:cSld name="1_En blanco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LOGO-B.png" id="63" name="Google Shape;63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2.jpg" id="64" name="Google Shape;64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5175" y="0"/>
            <a:ext cx="4568825" cy="685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_Sólo el título">
  <p:cSld name="3_Sólo el título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OGO-B.png" id="66" name="Google Shape;66;p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.jpg" id="67" name="Google Shape;67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6828" y="6225296"/>
            <a:ext cx="1992643" cy="446269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3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" name="Google Shape;69;p34"/>
          <p:cNvSpPr/>
          <p:nvPr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D11D8B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" name="Google Shape;70;p34"/>
          <p:cNvSpPr/>
          <p:nvPr/>
        </p:nvSpPr>
        <p:spPr>
          <a:xfrm>
            <a:off x="4118422" y="297797"/>
            <a:ext cx="1156138" cy="166414"/>
          </a:xfrm>
          <a:prstGeom prst="rect">
            <a:avLst/>
          </a:prstGeom>
          <a:solidFill>
            <a:srgbClr val="D11D8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Google Shape;71;p34"/>
          <p:cNvSpPr/>
          <p:nvPr/>
        </p:nvSpPr>
        <p:spPr>
          <a:xfrm>
            <a:off x="5264866" y="297797"/>
            <a:ext cx="1156138" cy="166414"/>
          </a:xfrm>
          <a:prstGeom prst="rect">
            <a:avLst/>
          </a:prstGeom>
          <a:solidFill>
            <a:srgbClr val="CD459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" name="Google Shape;72;p34"/>
          <p:cNvSpPr/>
          <p:nvPr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CC63A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34"/>
          <p:cNvSpPr/>
          <p:nvPr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C984B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_En blanco">
  <p:cSld name="2_En blanco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LOGO-B.png" id="76" name="Google Shape;76;p3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4.jpg" id="77" name="Google Shape;77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5175" y="0"/>
            <a:ext cx="456882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_Sólo el título">
  <p:cSld name="4_Sólo el título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OGO-B.png" id="79" name="Google Shape;79;p3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.jpg" id="80" name="Google Shape;80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6828" y="6225296"/>
            <a:ext cx="1992643" cy="446269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36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2" name="Google Shape;82;p36"/>
          <p:cNvSpPr/>
          <p:nvPr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A9C114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" name="Google Shape;83;p36"/>
          <p:cNvSpPr/>
          <p:nvPr/>
        </p:nvSpPr>
        <p:spPr>
          <a:xfrm>
            <a:off x="4099034" y="297797"/>
            <a:ext cx="1156138" cy="166414"/>
          </a:xfrm>
          <a:prstGeom prst="rect">
            <a:avLst/>
          </a:prstGeom>
          <a:solidFill>
            <a:srgbClr val="A9C11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" name="Google Shape;84;p36"/>
          <p:cNvSpPr/>
          <p:nvPr/>
        </p:nvSpPr>
        <p:spPr>
          <a:xfrm>
            <a:off x="5255172" y="297797"/>
            <a:ext cx="1156138" cy="166414"/>
          </a:xfrm>
          <a:prstGeom prst="rect">
            <a:avLst/>
          </a:prstGeom>
          <a:solidFill>
            <a:srgbClr val="D2DE7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85;p36"/>
          <p:cNvSpPr/>
          <p:nvPr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DFE9A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36"/>
          <p:cNvSpPr/>
          <p:nvPr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EAF0C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_En blanco">
  <p:cSld name="3_En blanco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3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LOGO-B.png" id="89" name="Google Shape;89;p3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5.jpg" id="90" name="Google Shape;90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5175" y="0"/>
            <a:ext cx="4568825" cy="685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_Sólo el título">
  <p:cSld name="5_Sólo el título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OGO-B.png" id="92" name="Google Shape;92;p3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.jpg" id="93" name="Google Shape;93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6828" y="6225296"/>
            <a:ext cx="1992643" cy="446269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38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5" name="Google Shape;95;p38"/>
          <p:cNvSpPr/>
          <p:nvPr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F87516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38"/>
          <p:cNvSpPr/>
          <p:nvPr/>
        </p:nvSpPr>
        <p:spPr>
          <a:xfrm>
            <a:off x="4117848" y="297797"/>
            <a:ext cx="1156138" cy="166414"/>
          </a:xfrm>
          <a:prstGeom prst="rect">
            <a:avLst/>
          </a:prstGeom>
          <a:solidFill>
            <a:srgbClr val="F8751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38"/>
          <p:cNvSpPr/>
          <p:nvPr/>
        </p:nvSpPr>
        <p:spPr>
          <a:xfrm>
            <a:off x="5264579" y="297797"/>
            <a:ext cx="1156138" cy="166414"/>
          </a:xfrm>
          <a:prstGeom prst="rect">
            <a:avLst/>
          </a:prstGeom>
          <a:solidFill>
            <a:srgbClr val="FAB67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38"/>
          <p:cNvSpPr/>
          <p:nvPr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FBCCA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38"/>
          <p:cNvSpPr/>
          <p:nvPr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FCDEC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_En blanco">
  <p:cSld name="4_En blanco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LOGO-B.png" id="102" name="Google Shape;102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6.jpg" id="103" name="Google Shape;103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5175" y="0"/>
            <a:ext cx="456882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6_Sólo el título">
  <p:cSld name="6_Sólo el título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OGO-B.png" id="105" name="Google Shape;105;p4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.jpg" id="106" name="Google Shape;106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6828" y="6225296"/>
            <a:ext cx="1992643" cy="446269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40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8" name="Google Shape;108;p40"/>
          <p:cNvSpPr/>
          <p:nvPr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F8CA1B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p40"/>
          <p:cNvSpPr/>
          <p:nvPr/>
        </p:nvSpPr>
        <p:spPr>
          <a:xfrm>
            <a:off x="4117848" y="297797"/>
            <a:ext cx="1156138" cy="166414"/>
          </a:xfrm>
          <a:prstGeom prst="rect">
            <a:avLst/>
          </a:prstGeom>
          <a:solidFill>
            <a:srgbClr val="F8CA1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p40"/>
          <p:cNvSpPr/>
          <p:nvPr/>
        </p:nvSpPr>
        <p:spPr>
          <a:xfrm>
            <a:off x="5264579" y="297797"/>
            <a:ext cx="1156138" cy="166414"/>
          </a:xfrm>
          <a:prstGeom prst="rect">
            <a:avLst/>
          </a:prstGeom>
          <a:solidFill>
            <a:srgbClr val="FAE17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40"/>
          <p:cNvSpPr/>
          <p:nvPr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FCEBA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40"/>
          <p:cNvSpPr/>
          <p:nvPr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FDF3C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_En blanco">
  <p:cSld name="5_En blanco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4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LOGO-B.png" id="115" name="Google Shape;115;p4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7.jpg" id="116" name="Google Shape;116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5175" y="0"/>
            <a:ext cx="456882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7_Sólo el título">
  <p:cSld name="7_Sólo el título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OGO-B.png" id="118" name="Google Shape;118;p4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.jpg" id="119" name="Google Shape;119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6828" y="6225296"/>
            <a:ext cx="1992643" cy="446269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42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1" name="Google Shape;121;p42"/>
          <p:cNvSpPr/>
          <p:nvPr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A91209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p42"/>
          <p:cNvSpPr/>
          <p:nvPr/>
        </p:nvSpPr>
        <p:spPr>
          <a:xfrm>
            <a:off x="4117848" y="297797"/>
            <a:ext cx="1156138" cy="166414"/>
          </a:xfrm>
          <a:prstGeom prst="rect">
            <a:avLst/>
          </a:prstGeom>
          <a:solidFill>
            <a:srgbClr val="A9120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p42"/>
          <p:cNvSpPr/>
          <p:nvPr/>
        </p:nvSpPr>
        <p:spPr>
          <a:xfrm>
            <a:off x="5264579" y="297797"/>
            <a:ext cx="1156138" cy="166414"/>
          </a:xfrm>
          <a:prstGeom prst="rect">
            <a:avLst/>
          </a:prstGeom>
          <a:solidFill>
            <a:srgbClr val="D1837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42"/>
          <p:cNvSpPr/>
          <p:nvPr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DFA8A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p42"/>
          <p:cNvSpPr/>
          <p:nvPr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EAC7C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En blanco" type="blank">
  <p:cSld name="BLANK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2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LOGO-B.png" id="20" name="Google Shape;20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3.jpg" id="21" name="Google Shape;21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5175" y="0"/>
            <a:ext cx="456882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ítulo y texto vertical">
  <p:cSld name="Título y texto vertical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4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LOGO-B.png" id="128" name="Google Shape;128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14.jpg" id="129" name="Google Shape;129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5175" y="0"/>
            <a:ext cx="456882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8_Sólo el título">
  <p:cSld name="8_Sólo el título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OGO-B.png" id="131" name="Google Shape;131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.jpg" id="132" name="Google Shape;132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6828" y="6225296"/>
            <a:ext cx="1992643" cy="446269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4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4" name="Google Shape;134;p44"/>
          <p:cNvSpPr/>
          <p:nvPr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713905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44"/>
          <p:cNvSpPr/>
          <p:nvPr/>
        </p:nvSpPr>
        <p:spPr>
          <a:xfrm>
            <a:off x="4117848" y="297797"/>
            <a:ext cx="1156138" cy="166414"/>
          </a:xfrm>
          <a:prstGeom prst="rect">
            <a:avLst/>
          </a:prstGeom>
          <a:solidFill>
            <a:srgbClr val="71390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44"/>
          <p:cNvSpPr/>
          <p:nvPr/>
        </p:nvSpPr>
        <p:spPr>
          <a:xfrm>
            <a:off x="5264579" y="297797"/>
            <a:ext cx="1156138" cy="166414"/>
          </a:xfrm>
          <a:prstGeom prst="rect">
            <a:avLst/>
          </a:prstGeom>
          <a:solidFill>
            <a:srgbClr val="B4967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44"/>
          <p:cNvSpPr/>
          <p:nvPr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CBB6A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44"/>
          <p:cNvSpPr/>
          <p:nvPr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DCD0C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ítulo vertical y texto">
  <p:cSld name="Título vertical y texto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4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LOGO-B.png" id="141" name="Google Shape;141;p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15.jpg" id="142" name="Google Shape;142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5175" y="0"/>
            <a:ext cx="456882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9_Sólo el título">
  <p:cSld name="9_Sólo el título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OGO-B.png" id="144" name="Google Shape;144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.jpg" id="145" name="Google Shape;145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6828" y="6225296"/>
            <a:ext cx="1992643" cy="446269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46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7" name="Google Shape;147;p46"/>
          <p:cNvSpPr/>
          <p:nvPr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665C52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46"/>
          <p:cNvSpPr/>
          <p:nvPr/>
        </p:nvSpPr>
        <p:spPr>
          <a:xfrm>
            <a:off x="4117848" y="297797"/>
            <a:ext cx="1156138" cy="166414"/>
          </a:xfrm>
          <a:prstGeom prst="rect">
            <a:avLst/>
          </a:prstGeom>
          <a:solidFill>
            <a:srgbClr val="665C5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46"/>
          <p:cNvSpPr/>
          <p:nvPr/>
        </p:nvSpPr>
        <p:spPr>
          <a:xfrm>
            <a:off x="5264579" y="297797"/>
            <a:ext cx="1156138" cy="166414"/>
          </a:xfrm>
          <a:prstGeom prst="rect">
            <a:avLst/>
          </a:prstGeom>
          <a:solidFill>
            <a:srgbClr val="AEA9A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46"/>
          <p:cNvSpPr/>
          <p:nvPr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C6C3B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46"/>
          <p:cNvSpPr/>
          <p:nvPr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D9D8D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_Sólo el título">
  <p:cSld name="2_Sólo el título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OGO-B.png" id="23" name="Google Shape;23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.jpg" id="24" name="Google Shape;24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6828" y="6225296"/>
            <a:ext cx="1992643" cy="446269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26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" name="Google Shape;26;p26"/>
          <p:cNvSpPr/>
          <p:nvPr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32A3CE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27;p26"/>
          <p:cNvSpPr/>
          <p:nvPr/>
        </p:nvSpPr>
        <p:spPr>
          <a:xfrm>
            <a:off x="4117848" y="297797"/>
            <a:ext cx="1156138" cy="166414"/>
          </a:xfrm>
          <a:prstGeom prst="rect">
            <a:avLst/>
          </a:prstGeom>
          <a:solidFill>
            <a:srgbClr val="32A3C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28;p26"/>
          <p:cNvSpPr/>
          <p:nvPr/>
        </p:nvSpPr>
        <p:spPr>
          <a:xfrm>
            <a:off x="5264579" y="297797"/>
            <a:ext cx="1156138" cy="166414"/>
          </a:xfrm>
          <a:prstGeom prst="rect">
            <a:avLst/>
          </a:prstGeom>
          <a:solidFill>
            <a:srgbClr val="45ACC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Google Shape;29;p26"/>
          <p:cNvSpPr/>
          <p:nvPr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62B2C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Google Shape;30;p26"/>
          <p:cNvSpPr/>
          <p:nvPr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83BBC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iapositiva de título" type="title">
  <p:cSld name="TITLE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27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27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4" name="Google Shape;34;p2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2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  <p:pic>
        <p:nvPicPr>
          <p:cNvPr descr="logo.jpg" id="37" name="Google Shape;37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86828" y="6225296"/>
            <a:ext cx="1992643" cy="4462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ítulo y objetos" type="obj">
  <p:cSld name="OBJEC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2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28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1" name="Google Shape;41;p2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2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2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os objetos">
  <p:cSld name="Dos objetos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pt institucional-actualizado[1].jpg" id="45" name="Google Shape;45;p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043416" cy="678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ación">
  <p:cSld name="Comparación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30"/>
          <p:cNvSpPr/>
          <p:nvPr/>
        </p:nvSpPr>
        <p:spPr>
          <a:xfrm>
            <a:off x="1748454" y="-27988"/>
            <a:ext cx="1731112" cy="132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8000">
                <a:solidFill>
                  <a:srgbClr val="2871B4"/>
                </a:solidFill>
                <a:latin typeface="Open Sans"/>
                <a:ea typeface="Open Sans"/>
                <a:cs typeface="Open Sans"/>
                <a:sym typeface="Open Sans"/>
              </a:rPr>
              <a:t>16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ólo el título">
  <p:cSld name="Sólo el título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LOGO-B.png" id="50" name="Google Shape;50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1.jpg" id="51" name="Google Shape;51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5175" y="0"/>
            <a:ext cx="4568825" cy="685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Sólo el título">
  <p:cSld name="1_Sólo el título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OGO-B.png" id="53" name="Google Shape;53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32"/>
          <p:cNvSpPr/>
          <p:nvPr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4A2167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" name="Google Shape;55;p32"/>
          <p:cNvSpPr/>
          <p:nvPr/>
        </p:nvSpPr>
        <p:spPr>
          <a:xfrm>
            <a:off x="4117848" y="297797"/>
            <a:ext cx="1156138" cy="166414"/>
          </a:xfrm>
          <a:prstGeom prst="rect">
            <a:avLst/>
          </a:prstGeom>
          <a:solidFill>
            <a:srgbClr val="4A216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" name="Google Shape;56;p32"/>
          <p:cNvSpPr/>
          <p:nvPr/>
        </p:nvSpPr>
        <p:spPr>
          <a:xfrm>
            <a:off x="5264579" y="297797"/>
            <a:ext cx="1156138" cy="166414"/>
          </a:xfrm>
          <a:prstGeom prst="rect">
            <a:avLst/>
          </a:prstGeom>
          <a:solidFill>
            <a:srgbClr val="5A357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" name="Google Shape;57;p32"/>
          <p:cNvSpPr/>
          <p:nvPr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6D4E8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58;p32"/>
          <p:cNvSpPr/>
          <p:nvPr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7D669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logo.jpg" id="59" name="Google Shape;59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6828" y="6225296"/>
            <a:ext cx="1992643" cy="446269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32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24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23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2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2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2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2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9.png"/><Relationship Id="rId4" Type="http://schemas.openxmlformats.org/officeDocument/2006/relationships/hyperlink" Target="https://hadoop.apache.org/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png"/><Relationship Id="rId4" Type="http://schemas.openxmlformats.org/officeDocument/2006/relationships/hyperlink" Target="https://hadoop.apache.org/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Relationship Id="rId4" Type="http://schemas.openxmlformats.org/officeDocument/2006/relationships/hyperlink" Target="https://kudu.apache.org/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6.png"/><Relationship Id="rId4" Type="http://schemas.openxmlformats.org/officeDocument/2006/relationships/image" Target="../media/image2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hadoop.apache.org/" TargetMode="External"/><Relationship Id="rId4" Type="http://schemas.openxmlformats.org/officeDocument/2006/relationships/image" Target="../media/image1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"/>
          <p:cNvSpPr/>
          <p:nvPr/>
        </p:nvSpPr>
        <p:spPr>
          <a:xfrm>
            <a:off x="848096" y="4196478"/>
            <a:ext cx="274930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CL" sz="2800" u="none" cap="none" strike="noStrike">
                <a:solidFill>
                  <a:srgbClr val="F9B71A"/>
                </a:solidFill>
                <a:latin typeface="Candara"/>
                <a:ea typeface="Candara"/>
                <a:cs typeface="Candara"/>
                <a:sym typeface="Candara"/>
              </a:rPr>
              <a:t>BDY7101</a:t>
            </a:r>
            <a:endParaRPr/>
          </a:p>
        </p:txBody>
      </p:sp>
      <p:sp>
        <p:nvSpPr>
          <p:cNvPr id="157" name="Google Shape;157;p1"/>
          <p:cNvSpPr/>
          <p:nvPr/>
        </p:nvSpPr>
        <p:spPr>
          <a:xfrm>
            <a:off x="873904" y="3694012"/>
            <a:ext cx="2723492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CL" sz="2800" u="none" cap="none" strike="noStrike">
                <a:solidFill>
                  <a:srgbClr val="0A253E"/>
                </a:solidFill>
                <a:latin typeface="Candara"/>
                <a:ea typeface="Candara"/>
                <a:cs typeface="Candara"/>
                <a:sym typeface="Candara"/>
              </a:rPr>
              <a:t>Big Data</a:t>
            </a:r>
            <a:endParaRPr/>
          </a:p>
        </p:txBody>
      </p:sp>
      <p:pic>
        <p:nvPicPr>
          <p:cNvPr id="158" name="Google Shape;158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5900" y="2297121"/>
            <a:ext cx="6616700" cy="11072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0"/>
          <p:cNvSpPr/>
          <p:nvPr/>
        </p:nvSpPr>
        <p:spPr>
          <a:xfrm>
            <a:off x="556054" y="1196188"/>
            <a:ext cx="8130746" cy="18466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Ingestión y almacenamiento de datos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Hadoop generalmente ingiere datos de muchas fuentes y en muchos formatos:</a:t>
            </a:r>
            <a:br>
              <a:rPr b="1"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Sistemas de gestión de datos tradicionales como bases de datos.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Logs y otros datos generados por la máquina (datos de eventos).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Archivos importados.</a:t>
            </a:r>
            <a:endParaRPr/>
          </a:p>
        </p:txBody>
      </p:sp>
      <p:pic>
        <p:nvPicPr>
          <p:cNvPr id="216" name="Google Shape;216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04000" y="3042847"/>
            <a:ext cx="6735999" cy="3087020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10"/>
          <p:cNvSpPr txBox="1"/>
          <p:nvPr/>
        </p:nvSpPr>
        <p:spPr>
          <a:xfrm>
            <a:off x="5167586" y="543034"/>
            <a:ext cx="324944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800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rPr>
              <a:t>Ecosistema Hadoop</a:t>
            </a:r>
            <a:endParaRPr/>
          </a:p>
        </p:txBody>
      </p:sp>
      <p:sp>
        <p:nvSpPr>
          <p:cNvPr id="218" name="Google Shape;218;p10"/>
          <p:cNvSpPr/>
          <p:nvPr/>
        </p:nvSpPr>
        <p:spPr>
          <a:xfrm>
            <a:off x="5866797" y="6340393"/>
            <a:ext cx="282000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https://hadoop.apache.org/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1"/>
          <p:cNvSpPr/>
          <p:nvPr/>
        </p:nvSpPr>
        <p:spPr>
          <a:xfrm>
            <a:off x="556054" y="1196188"/>
            <a:ext cx="8130746" cy="21236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Almacenamiento de datos: HDFS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Hadoop Distributed File System (HDFS):</a:t>
            </a:r>
            <a:br>
              <a:rPr b="1"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HDFS es la capa de almacenamiento principal para Hadoop.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Proporciona un almacenamiento confiable y económico para grandes cantidades de datos con hardware estándar de la industria.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Los datos se distribuyen cuando se almacenan.</a:t>
            </a:r>
            <a:endParaRPr/>
          </a:p>
        </p:txBody>
      </p:sp>
      <p:pic>
        <p:nvPicPr>
          <p:cNvPr descr="page32image9855312" id="224" name="Google Shape;224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13182" y="3932913"/>
            <a:ext cx="3717636" cy="1176283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11"/>
          <p:cNvSpPr txBox="1"/>
          <p:nvPr/>
        </p:nvSpPr>
        <p:spPr>
          <a:xfrm>
            <a:off x="5167586" y="543034"/>
            <a:ext cx="324944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800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rPr>
              <a:t>Ecosistema Hadoop</a:t>
            </a:r>
            <a:endParaRPr/>
          </a:p>
        </p:txBody>
      </p:sp>
      <p:sp>
        <p:nvSpPr>
          <p:cNvPr id="226" name="Google Shape;226;p11"/>
          <p:cNvSpPr/>
          <p:nvPr/>
        </p:nvSpPr>
        <p:spPr>
          <a:xfrm>
            <a:off x="5866797" y="6340393"/>
            <a:ext cx="282000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https://hadoop.apache.org/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2"/>
          <p:cNvSpPr/>
          <p:nvPr/>
        </p:nvSpPr>
        <p:spPr>
          <a:xfrm>
            <a:off x="556054" y="1196188"/>
            <a:ext cx="8130746" cy="29546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Almacenamiento de datos: Apache Kudu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Apache Kudu:</a:t>
            </a:r>
            <a:br>
              <a:rPr b="1"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Almacenamiento distribuido de clave-valor en columnas para datos estructurados.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Permite el acceso aleatorio y la actualización de datos (a diferencia de HDFS).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Soporta analítica basada en SQL.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Funciona directamente en el sistema de archivos nativo; no está construido en HDFS.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 integra con Spark, MapReduce y Apache Impala.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Creado en Cloudera, donado a Apache Software Foundation.</a:t>
            </a:r>
            <a:endParaRPr/>
          </a:p>
        </p:txBody>
      </p:sp>
      <p:pic>
        <p:nvPicPr>
          <p:cNvPr descr="page33image9850320" id="232" name="Google Shape;232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85012" y="4434665"/>
            <a:ext cx="1872829" cy="1347787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12"/>
          <p:cNvSpPr txBox="1"/>
          <p:nvPr/>
        </p:nvSpPr>
        <p:spPr>
          <a:xfrm>
            <a:off x="5167586" y="543034"/>
            <a:ext cx="324944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800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rPr>
              <a:t>Ecosistema Hadoop</a:t>
            </a:r>
            <a:endParaRPr/>
          </a:p>
        </p:txBody>
      </p:sp>
      <p:sp>
        <p:nvSpPr>
          <p:cNvPr id="234" name="Google Shape;234;p12"/>
          <p:cNvSpPr/>
          <p:nvPr/>
        </p:nvSpPr>
        <p:spPr>
          <a:xfrm>
            <a:off x="6118468" y="6314966"/>
            <a:ext cx="256833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https://kudu.apache.org/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3"/>
          <p:cNvSpPr/>
          <p:nvPr/>
        </p:nvSpPr>
        <p:spPr>
          <a:xfrm>
            <a:off x="556054" y="1196188"/>
            <a:ext cx="8130746" cy="29546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Herramientas de ingesta de datos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HDFS:</a:t>
            </a:r>
            <a:br>
              <a:rPr b="1"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Transferencia directa de archivos.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Apache Sqoop: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Importación de alta velocidad a HDFS desde una base de datos relacional (y viceversa).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Soporta muchos sistemas de almacenamiento de datos.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Por ejemplo: MongoDB, MySQL, Teradata, y Oracle.</a:t>
            </a:r>
            <a:endParaRPr/>
          </a:p>
        </p:txBody>
      </p:sp>
      <p:pic>
        <p:nvPicPr>
          <p:cNvPr id="240" name="Google Shape;240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35327" y="4250856"/>
            <a:ext cx="6172200" cy="1790700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13"/>
          <p:cNvSpPr txBox="1"/>
          <p:nvPr/>
        </p:nvSpPr>
        <p:spPr>
          <a:xfrm>
            <a:off x="5167586" y="543034"/>
            <a:ext cx="324944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800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rPr>
              <a:t>Ecosistema Hadoop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ge35image9836224" id="246" name="Google Shape;246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37910" y="1902852"/>
            <a:ext cx="2548890" cy="3886200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14"/>
          <p:cNvSpPr/>
          <p:nvPr/>
        </p:nvSpPr>
        <p:spPr>
          <a:xfrm>
            <a:off x="556054" y="1196188"/>
            <a:ext cx="8130746" cy="32316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Herramientas de ingesta de datos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Apache Flume:</a:t>
            </a:r>
            <a:br>
              <a:rPr b="1"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Servicio distribuido para ingestar datos en streaming.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Ideal para datos de eventos de múltiples sistemas.</a:t>
            </a:r>
            <a:endParaRPr/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L" sz="1800" u="none" cap="none" strike="noStrike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b="0" i="0" lang="es-CL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Por ejemplo, archivos de logs.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Apache Kafka: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 sistema de mensajería escalable y de alto rendimiento.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Sistema de publicación-suscripción confiable y distribuido.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 integra con Flume y Spark Streaming.</a:t>
            </a:r>
            <a:endParaRPr/>
          </a:p>
        </p:txBody>
      </p:sp>
      <p:sp>
        <p:nvSpPr>
          <p:cNvPr id="248" name="Google Shape;248;p14"/>
          <p:cNvSpPr txBox="1"/>
          <p:nvPr/>
        </p:nvSpPr>
        <p:spPr>
          <a:xfrm>
            <a:off x="5167586" y="543034"/>
            <a:ext cx="324944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800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rPr>
              <a:t>Ecosistema Hadoop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15"/>
          <p:cNvSpPr/>
          <p:nvPr/>
        </p:nvSpPr>
        <p:spPr>
          <a:xfrm>
            <a:off x="556054" y="1196188"/>
            <a:ext cx="8130746" cy="35086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Apache Spark: Procesamiento de datos a gran escala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Spark es un motor de procesamiento de datos a gran escala.</a:t>
            </a:r>
            <a:br>
              <a:rPr b="1"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 propósito general.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 ejecuta en clústeres de Hadoop y procesa datos en HDFS.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Soporta una amplia gama de cargas de trabajo.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Machine learning.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Business intelligence.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Streaming.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Batch processing.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Consultas en datos estructurados.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age37image9889744" id="254" name="Google Shape;254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32572" y="4385112"/>
            <a:ext cx="2684462" cy="1463237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15"/>
          <p:cNvSpPr txBox="1"/>
          <p:nvPr/>
        </p:nvSpPr>
        <p:spPr>
          <a:xfrm>
            <a:off x="5167586" y="543034"/>
            <a:ext cx="324944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800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rPr>
              <a:t>Ecosistema Hadoop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6"/>
          <p:cNvSpPr/>
          <p:nvPr/>
        </p:nvSpPr>
        <p:spPr>
          <a:xfrm>
            <a:off x="556054" y="1196188"/>
            <a:ext cx="8130746" cy="43396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Hadoop MapReduce: el procesador original de Hadoop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Hadoop MapReduce es el framework original de Hadoop para procesar big data.</a:t>
            </a:r>
            <a:br>
              <a:rPr b="1"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Principalmente basado en Java.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Basado en el modelo de programación MapReduce.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 motor de procesamiento central de Hadoop antes de la introducción de Spark.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Todavía en uso en muchos sistemas de Producción.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Muchas herramientas existentes todavía se construyen utilizando el código MapReduce.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Tiene una amplia y madura tolerancia a fallas incorporada en su framework.</a:t>
            </a:r>
            <a:endParaRPr/>
          </a:p>
        </p:txBody>
      </p:sp>
      <p:sp>
        <p:nvSpPr>
          <p:cNvPr id="261" name="Google Shape;261;p16"/>
          <p:cNvSpPr txBox="1"/>
          <p:nvPr/>
        </p:nvSpPr>
        <p:spPr>
          <a:xfrm>
            <a:off x="5167586" y="543034"/>
            <a:ext cx="324944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800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rPr>
              <a:t>Ecosistema Hadoop</a:t>
            </a:r>
            <a:endParaRPr/>
          </a:p>
        </p:txBody>
      </p:sp>
      <p:pic>
        <p:nvPicPr>
          <p:cNvPr descr="page38image10310320" id="262" name="Google Shape;262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67223" y="5690388"/>
            <a:ext cx="2719577" cy="8253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17"/>
          <p:cNvSpPr/>
          <p:nvPr/>
        </p:nvSpPr>
        <p:spPr>
          <a:xfrm>
            <a:off x="556054" y="1196188"/>
            <a:ext cx="8130746" cy="46166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Apache Impala: SQL de alto rendimiento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Impala es un motor SQL de alto rendimiento.</a:t>
            </a:r>
            <a:br>
              <a:rPr b="1"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 ejecuta en los clusters de Hadoop.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Almacena datos en archivos HDFS, o en tablas HBase o Kudu.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Inspirado en el proyecto Dremel de Google.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Muy baja latencia, medida en milisegundos.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Ideal para el análisis interactivo.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Impala soporta un dialecto de SQL (Impala SQL).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Datos en HDFS modelados como tablas de bases de datos.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Impala fue desarrollado por Cloudera.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Donado a Apache Software Foundation.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100% de código abierto, publicado bajo la licencia de software Apache.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p17"/>
          <p:cNvSpPr txBox="1"/>
          <p:nvPr/>
        </p:nvSpPr>
        <p:spPr>
          <a:xfrm>
            <a:off x="5167586" y="543034"/>
            <a:ext cx="324944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800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rPr>
              <a:t>Ecosistema Hadoop</a:t>
            </a:r>
            <a:endParaRPr/>
          </a:p>
        </p:txBody>
      </p:sp>
      <p:pic>
        <p:nvPicPr>
          <p:cNvPr descr="page40image9843088" id="269" name="Google Shape;269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97834" y="2298012"/>
            <a:ext cx="1219200" cy="241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8"/>
          <p:cNvSpPr/>
          <p:nvPr/>
        </p:nvSpPr>
        <p:spPr>
          <a:xfrm>
            <a:off x="556054" y="1196188"/>
            <a:ext cx="8130746" cy="2677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Apache Hive: SQL en MapReduce o Spark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Hive es una capa de abstracción sobre Hadoop.</a:t>
            </a:r>
            <a:br>
              <a:rPr b="1"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Hive usa un lenguaje similar a SQL llamado HiveQL.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Similar a Impala SQL.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Útil para el procesamiento de datos y ETL.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Impala es preferido para el análisis interactivo.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Hive ejecuta consultas usando MapReduce o Spark</a:t>
            </a:r>
            <a:endParaRPr/>
          </a:p>
        </p:txBody>
      </p:sp>
      <p:sp>
        <p:nvSpPr>
          <p:cNvPr id="275" name="Google Shape;275;p18"/>
          <p:cNvSpPr txBox="1"/>
          <p:nvPr/>
        </p:nvSpPr>
        <p:spPr>
          <a:xfrm>
            <a:off x="5167586" y="543034"/>
            <a:ext cx="324944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800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rPr>
              <a:t>Ecosistema Hadoop</a:t>
            </a:r>
            <a:endParaRPr/>
          </a:p>
        </p:txBody>
      </p:sp>
      <p:pic>
        <p:nvPicPr>
          <p:cNvPr id="276" name="Google Shape;276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6054" y="3873844"/>
            <a:ext cx="7594324" cy="21077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37400" y="2730500"/>
            <a:ext cx="1549400" cy="139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ge42image7780160" id="282" name="Google Shape;282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15149" y="4044948"/>
            <a:ext cx="1771651" cy="2657477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19"/>
          <p:cNvSpPr/>
          <p:nvPr/>
        </p:nvSpPr>
        <p:spPr>
          <a:xfrm>
            <a:off x="556054" y="1196188"/>
            <a:ext cx="8130746" cy="37856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Cloudera Search: una plataforma para la exploración de datos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Búsqueda interactiva de texto completo de datos en un clúster de Hadoop.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b="1"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Permite a los usuarios no técnicos acceder a sus datos.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Casi todos pueden usar un motor de búsqueda.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Cloudera Search mejora Apache Solr.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Integra Apache Solr con HDFS, MapReduce, HBase y Flume.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Soporta formatos de archivo ampliamente utilizados con Hadoop.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Incluye una interfaz de panel dinámica basada en web con Hue.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Cloudera Search es 100% de código abierto.</a:t>
            </a:r>
            <a:endParaRPr/>
          </a:p>
        </p:txBody>
      </p:sp>
      <p:sp>
        <p:nvSpPr>
          <p:cNvPr id="284" name="Google Shape;284;p19"/>
          <p:cNvSpPr txBox="1"/>
          <p:nvPr/>
        </p:nvSpPr>
        <p:spPr>
          <a:xfrm>
            <a:off x="5167586" y="543034"/>
            <a:ext cx="324944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800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rPr>
              <a:t>Ecosistema Hadoop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"/>
          <p:cNvSpPr/>
          <p:nvPr/>
        </p:nvSpPr>
        <p:spPr>
          <a:xfrm>
            <a:off x="873904" y="2829580"/>
            <a:ext cx="3207613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CL" sz="2800" u="none" cap="none" strike="noStrike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rPr>
              <a:t>Ecosistema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2800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rPr>
              <a:t>Hadoop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0"/>
          <p:cNvSpPr/>
          <p:nvPr/>
        </p:nvSpPr>
        <p:spPr>
          <a:xfrm>
            <a:off x="556054" y="1196188"/>
            <a:ext cx="8130746" cy="46166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Hue: la interfaz de usuario de Hadoop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Hue = Hadoop User Experience.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b="1"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Hue proporciona una interfaz web para Hadoop, en donde podemos: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Cargar y navegar datos en HDFS.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Consultar tablas en Impala y Hive.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Ejecutar jobs de Spark.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Construir un panel de búsqueda de Cloudera interactivo.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 mucho más…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Hace que Hadoop sea más fácil de usar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Creado por Cloudera.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100% de código abierto.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Publicado bajo la licencia de Apache.</a:t>
            </a:r>
            <a:endParaRPr/>
          </a:p>
        </p:txBody>
      </p:sp>
      <p:sp>
        <p:nvSpPr>
          <p:cNvPr id="290" name="Google Shape;290;p20"/>
          <p:cNvSpPr txBox="1"/>
          <p:nvPr/>
        </p:nvSpPr>
        <p:spPr>
          <a:xfrm>
            <a:off x="5167586" y="543034"/>
            <a:ext cx="324944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800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rPr>
              <a:t>Ecosistema Hadoop</a:t>
            </a:r>
            <a:endParaRPr/>
          </a:p>
        </p:txBody>
      </p:sp>
      <p:pic>
        <p:nvPicPr>
          <p:cNvPr descr="page44image7850848" id="291" name="Google Shape;291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84900" y="5501686"/>
            <a:ext cx="2501900" cy="62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1"/>
          <p:cNvSpPr/>
          <p:nvPr/>
        </p:nvSpPr>
        <p:spPr>
          <a:xfrm>
            <a:off x="556054" y="1196188"/>
            <a:ext cx="8130746" cy="48936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Cloudera Manager: herramienta de administración de Hadoop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Herramienta Cloudera para administradores de sistemas.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Proporciona una interfaz de usuario intuitiva basada en la web para administrar un clúster de Hadoop.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b="1"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Instala automáticamente las herramientas del ecosistema Hadoop y Hadoop.</a:t>
            </a:r>
            <a:endParaRPr b="1" sz="1800">
              <a:solidFill>
                <a:srgbClr val="0F7CA5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Instala los servicios requeridos para el rol de cada nodo en el clúster.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Configura servicios con la configuración predeterminada recomendada.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Los administradores pueden ajustar la configuración según sea necesario.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Permite a los administradores administrar nodos y servicios en todo el clúster.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Iniciar y detener nodos y servicios individuales.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Control de usuarios y grupos de acceso al cluster.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Supervisa la salud y el rendimiento del clúster.</a:t>
            </a:r>
            <a:endParaRPr/>
          </a:p>
        </p:txBody>
      </p:sp>
      <p:sp>
        <p:nvSpPr>
          <p:cNvPr id="298" name="Google Shape;298;p21"/>
          <p:cNvSpPr txBox="1"/>
          <p:nvPr/>
        </p:nvSpPr>
        <p:spPr>
          <a:xfrm>
            <a:off x="5167586" y="543034"/>
            <a:ext cx="324944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800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rPr>
              <a:t>Ecosistema Hadoop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22"/>
          <p:cNvSpPr/>
          <p:nvPr/>
        </p:nvSpPr>
        <p:spPr>
          <a:xfrm>
            <a:off x="556054" y="1196188"/>
            <a:ext cx="8130746" cy="37856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Puntos Esenciales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Hadoop es un marco para el almacenamiento y procesamiento distribuido.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b="1"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Core Hadoop incluye HDFS para almacenamiento y YARN para administración de los recursos de clúster.</a:t>
            </a:r>
            <a:endParaRPr b="1" sz="1800">
              <a:solidFill>
                <a:srgbClr val="0F7CA5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 ecosistema de Hadoop incluye muchos componentes para: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Ingestión de datos (Flume, Sqoop, Kafka).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Almacenamiento de datos (HDFS, Kudu).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Procesamiento de datos (Spark, Hadoop MapReduce, Pig).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Modelado de datos como tablas para el acceso SQL (Impala, Hive).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Exploración de datos (Hue, Search).</a:t>
            </a:r>
            <a:endParaRPr/>
          </a:p>
        </p:txBody>
      </p:sp>
      <p:sp>
        <p:nvSpPr>
          <p:cNvPr id="304" name="Google Shape;304;p22"/>
          <p:cNvSpPr txBox="1"/>
          <p:nvPr/>
        </p:nvSpPr>
        <p:spPr>
          <a:xfrm>
            <a:off x="5167586" y="543034"/>
            <a:ext cx="324944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800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rPr>
              <a:t>Ecosistema Hadoop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"/>
          <p:cNvSpPr/>
          <p:nvPr/>
        </p:nvSpPr>
        <p:spPr>
          <a:xfrm>
            <a:off x="556054" y="1196188"/>
            <a:ext cx="8130746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Visión General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 esta clase aprenderás:</a:t>
            </a:r>
            <a:br>
              <a:rPr b="1"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✓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Qué es Apache Hadoop y para qué tipo de casos de uso es más adecuado.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✓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Cómo los componentes principales del ecosistema de Hadoop se unen.</a:t>
            </a:r>
            <a:endParaRPr/>
          </a:p>
        </p:txBody>
      </p:sp>
      <p:sp>
        <p:nvSpPr>
          <p:cNvPr id="169" name="Google Shape;169;p3"/>
          <p:cNvSpPr txBox="1"/>
          <p:nvPr/>
        </p:nvSpPr>
        <p:spPr>
          <a:xfrm>
            <a:off x="5167586" y="543034"/>
            <a:ext cx="324944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800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rPr>
              <a:t>Ecosistema Hadoop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4"/>
          <p:cNvSpPr/>
          <p:nvPr/>
        </p:nvSpPr>
        <p:spPr>
          <a:xfrm>
            <a:off x="556054" y="1196188"/>
            <a:ext cx="8130746" cy="240065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¿Qué es Apache Hadoop?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Almacenamiento, procesamiento y análisis de datos escalable y económico.</a:t>
            </a:r>
            <a:br>
              <a:rPr b="1"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Distribuido y tolerante a fallos.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Aprovecha el poder del hardware estándar de la industria.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Inspirado en documentos técnicos publicados por Google.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MapReduce y Google File System (GFS).</a:t>
            </a:r>
            <a:endParaRPr/>
          </a:p>
        </p:txBody>
      </p:sp>
      <p:sp>
        <p:nvSpPr>
          <p:cNvPr id="175" name="Google Shape;175;p4"/>
          <p:cNvSpPr txBox="1"/>
          <p:nvPr/>
        </p:nvSpPr>
        <p:spPr>
          <a:xfrm>
            <a:off x="5167586" y="543034"/>
            <a:ext cx="324944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800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rPr>
              <a:t>Ecosistema Hadoop</a:t>
            </a:r>
            <a:endParaRPr/>
          </a:p>
        </p:txBody>
      </p:sp>
      <p:sp>
        <p:nvSpPr>
          <p:cNvPr id="176" name="Google Shape;176;p4"/>
          <p:cNvSpPr/>
          <p:nvPr/>
        </p:nvSpPr>
        <p:spPr>
          <a:xfrm>
            <a:off x="5866797" y="6340393"/>
            <a:ext cx="282000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https://hadoop.apache.org/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7" name="Google Shape;177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56808" y="4877749"/>
            <a:ext cx="4829992" cy="14372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5"/>
          <p:cNvSpPr/>
          <p:nvPr/>
        </p:nvSpPr>
        <p:spPr>
          <a:xfrm>
            <a:off x="556054" y="1196188"/>
            <a:ext cx="8130746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¿Qué es Apache Hadoop?</a:t>
            </a:r>
            <a:endParaRPr/>
          </a:p>
        </p:txBody>
      </p:sp>
      <p:pic>
        <p:nvPicPr>
          <p:cNvPr id="183" name="Google Shape;183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02568" y="1657853"/>
            <a:ext cx="5437717" cy="4592245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5"/>
          <p:cNvSpPr txBox="1"/>
          <p:nvPr/>
        </p:nvSpPr>
        <p:spPr>
          <a:xfrm>
            <a:off x="5167586" y="543034"/>
            <a:ext cx="324944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800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rPr>
              <a:t>Ecosistema Hadoop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6"/>
          <p:cNvSpPr txBox="1"/>
          <p:nvPr/>
        </p:nvSpPr>
        <p:spPr>
          <a:xfrm>
            <a:off x="5167586" y="543034"/>
            <a:ext cx="324944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HADDOP</a:t>
            </a:r>
            <a:endParaRPr/>
          </a:p>
        </p:txBody>
      </p:sp>
      <p:pic>
        <p:nvPicPr>
          <p:cNvPr id="190" name="Google Shape;190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6054" y="2106474"/>
            <a:ext cx="8207455" cy="3818574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6"/>
          <p:cNvSpPr/>
          <p:nvPr/>
        </p:nvSpPr>
        <p:spPr>
          <a:xfrm>
            <a:off x="556054" y="1196188"/>
            <a:ext cx="8130746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¿Qué es Apache Hadoop?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7"/>
          <p:cNvSpPr txBox="1"/>
          <p:nvPr/>
        </p:nvSpPr>
        <p:spPr>
          <a:xfrm>
            <a:off x="5167586" y="543034"/>
            <a:ext cx="324944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HADDOP</a:t>
            </a:r>
            <a:endParaRPr/>
          </a:p>
        </p:txBody>
      </p:sp>
      <p:pic>
        <p:nvPicPr>
          <p:cNvPr descr="page29image51285168" id="197" name="Google Shape;197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172" y="84665"/>
            <a:ext cx="8923655" cy="66843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8"/>
          <p:cNvSpPr/>
          <p:nvPr/>
        </p:nvSpPr>
        <p:spPr>
          <a:xfrm>
            <a:off x="556054" y="1196188"/>
            <a:ext cx="8130746" cy="37856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Casos de uso comunes de Hadoop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Hadoop es ideal para aplicaciones que manejan datos con gran:</a:t>
            </a:r>
            <a:br>
              <a:rPr b="1"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Volumen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Velocidad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Variedad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Como por ejemplo: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Evaluación de riesgo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Analisis de sentimiento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Modelos predictivos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Datalake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 muchos más…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p8"/>
          <p:cNvSpPr txBox="1"/>
          <p:nvPr/>
        </p:nvSpPr>
        <p:spPr>
          <a:xfrm>
            <a:off x="5167586" y="543034"/>
            <a:ext cx="324944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800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rPr>
              <a:t>Ecosistema Hadoop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9"/>
          <p:cNvSpPr/>
          <p:nvPr/>
        </p:nvSpPr>
        <p:spPr>
          <a:xfrm>
            <a:off x="556054" y="1196188"/>
            <a:ext cx="8130746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Procesamiento distribuido con Hadoop</a:t>
            </a:r>
            <a:endParaRPr/>
          </a:p>
        </p:txBody>
      </p:sp>
      <p:pic>
        <p:nvPicPr>
          <p:cNvPr id="209" name="Google Shape;209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6626" y="1941675"/>
            <a:ext cx="8130747" cy="4114896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9"/>
          <p:cNvSpPr txBox="1"/>
          <p:nvPr/>
        </p:nvSpPr>
        <p:spPr>
          <a:xfrm>
            <a:off x="5167586" y="543034"/>
            <a:ext cx="324944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800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rPr>
              <a:t>Ecosistema Hadoop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2014-04-29T13:43:09Z</dcterms:created>
  <dc:creator>Macarena Trujillo V.</dc:creator>
</cp:coreProperties>
</file>